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91" r:id="rId3"/>
    <p:sldId id="256" r:id="rId4"/>
    <p:sldId id="283" r:id="rId5"/>
    <p:sldId id="261" r:id="rId6"/>
    <p:sldId id="270" r:id="rId7"/>
    <p:sldId id="259" r:id="rId8"/>
    <p:sldId id="260" r:id="rId9"/>
    <p:sldId id="284" r:id="rId10"/>
    <p:sldId id="285" r:id="rId11"/>
    <p:sldId id="257" r:id="rId12"/>
    <p:sldId id="262" r:id="rId13"/>
    <p:sldId id="263" r:id="rId14"/>
    <p:sldId id="264" r:id="rId15"/>
    <p:sldId id="286" r:id="rId16"/>
    <p:sldId id="287" r:id="rId17"/>
    <p:sldId id="289" r:id="rId18"/>
    <p:sldId id="288" r:id="rId19"/>
    <p:sldId id="290" r:id="rId20"/>
    <p:sldId id="266" r:id="rId21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69265" y="282575"/>
            <a:ext cx="11036300" cy="1121410"/>
          </a:xfrm>
        </p:spPr>
        <p:txBody>
          <a:bodyPr>
            <a:normAutofit/>
          </a:bodyPr>
          <a:p>
            <a:r>
              <a:rPr lang="zh-CN" altLang="en-US">
                <a:sym typeface="+mn-ea"/>
              </a:rPr>
              <a:t>计算机网络期中习题课</a:t>
            </a:r>
            <a:r>
              <a:rPr lang="zh-CN" altLang="en-US"/>
              <a:t>签到时间</a:t>
            </a:r>
            <a:endParaRPr lang="zh-CN" altLang="en-US"/>
          </a:p>
        </p:txBody>
      </p:sp>
      <p:sp>
        <p:nvSpPr>
          <p:cNvPr id="4" name="副标题 3"/>
          <p:cNvSpPr/>
          <p:nvPr>
            <p:ph type="subTitle" idx="1"/>
          </p:nvPr>
        </p:nvSpPr>
        <p:spPr>
          <a:xfrm>
            <a:off x="394335" y="5270818"/>
            <a:ext cx="9144000" cy="1655762"/>
          </a:xfrm>
        </p:spPr>
        <p:txBody>
          <a:bodyPr>
            <a:normAutofit/>
          </a:bodyPr>
          <a:p>
            <a:r>
              <a:rPr lang="zh-CN" altLang="en-US"/>
              <a:t>打开微信扫码签到，填写学号和姓名，</a:t>
            </a:r>
            <a:r>
              <a:rPr lang="en-US" altLang="zh-CN"/>
              <a:t>9:25 </a:t>
            </a:r>
            <a:r>
              <a:rPr lang="zh-CN" altLang="en-US"/>
              <a:t>开始签到</a:t>
            </a:r>
            <a:endParaRPr lang="zh-CN" altLang="en-US"/>
          </a:p>
          <a:p>
            <a:r>
              <a:rPr lang="zh-CN" altLang="en-US"/>
              <a:t>必须距离教室</a:t>
            </a:r>
            <a:r>
              <a:rPr lang="en-US" altLang="zh-CN"/>
              <a:t>500m</a:t>
            </a:r>
            <a:r>
              <a:rPr lang="zh-CN" altLang="en-US"/>
              <a:t>内。请在</a:t>
            </a:r>
            <a:r>
              <a:rPr lang="en-US" altLang="zh-CN"/>
              <a:t>20</a:t>
            </a:r>
            <a:r>
              <a:rPr lang="zh-CN" altLang="en-US"/>
              <a:t>分钟之内签到</a:t>
            </a:r>
            <a:endParaRPr lang="zh-CN" altLang="en-US"/>
          </a:p>
        </p:txBody>
      </p:sp>
      <p:pic>
        <p:nvPicPr>
          <p:cNvPr id="5" name="图片 4" descr="IMG_7007"/>
          <p:cNvPicPr>
            <a:picLocks noChangeAspect="1"/>
          </p:cNvPicPr>
          <p:nvPr/>
        </p:nvPicPr>
        <p:blipFill>
          <a:blip r:embed="rId1"/>
          <a:srcRect l="32120" t="59426" r="32593" b="15215"/>
          <a:stretch>
            <a:fillRect/>
          </a:stretch>
        </p:blipFill>
        <p:spPr>
          <a:xfrm>
            <a:off x="1402715" y="1856740"/>
            <a:ext cx="3090545" cy="2961640"/>
          </a:xfrm>
          <a:prstGeom prst="rect">
            <a:avLst/>
          </a:prstGeom>
        </p:spPr>
      </p:pic>
      <p:sp>
        <p:nvSpPr>
          <p:cNvPr id="3" name="副标题 3"/>
          <p:cNvSpPr/>
          <p:nvPr/>
        </p:nvSpPr>
        <p:spPr>
          <a:xfrm>
            <a:off x="5345430" y="2364105"/>
            <a:ext cx="5985510" cy="1655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如果你担心微信小程序收集你的信息，</a:t>
            </a:r>
            <a:endParaRPr lang="zh-CN" altLang="en-US"/>
          </a:p>
          <a:p>
            <a:r>
              <a:rPr lang="zh-CN" altLang="en-US"/>
              <a:t>请带笔到讲台上签到，</a:t>
            </a:r>
            <a:endParaRPr lang="zh-CN" altLang="en-US"/>
          </a:p>
          <a:p>
            <a:r>
              <a:rPr lang="zh-CN" altLang="en-US"/>
              <a:t>姓名</a:t>
            </a:r>
            <a:r>
              <a:rPr lang="en-US" altLang="zh-CN"/>
              <a:t>+</a:t>
            </a:r>
            <a:r>
              <a:rPr lang="zh-CN" altLang="en-US"/>
              <a:t>学号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第三章运输层 </a:t>
            </a:r>
            <a:r>
              <a:rPr lang="en-US" altLang="zh-CN"/>
              <a:t>1/9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749550"/>
            <a:ext cx="10515600" cy="4108450"/>
          </a:xfrm>
        </p:spPr>
        <p:txBody>
          <a:bodyPr>
            <a:normAutofit fontScale="80000"/>
          </a:bodyPr>
          <a:p>
            <a:pPr marL="0" indent="0" fontAlgn="auto">
              <a:lnSpc>
                <a:spcPct val="150000"/>
              </a:lnSpc>
              <a:buNone/>
            </a:pPr>
            <a:r>
              <a:rPr lang="en-US" altLang="zh-CN"/>
              <a:t>a. 第一种，发送方发送了 k-4 到 k-1 的所有分组，接收方全部返回 ACK，但是发送方还没</a:t>
            </a:r>
            <a:r>
              <a:rPr lang="zh-CN" altLang="en-US"/>
              <a:t>完整收到。此时发送窗口最小可能是 k-4，最大是 k-1</a:t>
            </a:r>
            <a:r>
              <a:rPr lang="en-US" altLang="zh-CN"/>
              <a:t>; </a:t>
            </a:r>
            <a:r>
              <a:rPr lang="zh-CN" altLang="en-US"/>
              <a:t>第二种，发送方收到了所有的 ACK，窗口向前滑动，发送窗口最小是 k，最大是 k+3</a:t>
            </a:r>
            <a:r>
              <a:rPr lang="en-US" altLang="zh-CN"/>
              <a:t>.</a:t>
            </a:r>
            <a:r>
              <a:rPr lang="zh-CN" altLang="en-US"/>
              <a:t>如果不考虑编码范围，直接写 [k-4, k+3] 即可。但是一定要注意取模</a:t>
            </a:r>
            <a:endParaRPr lang="en-US" altLang="zh-CN"/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/>
              <a:t>b. 由于接收方在等待 k，所以它已经确认 k-1. 如果要让发送方发送 k-1，那么发送方窗口至少到了 k-4. 因此正在发送回去的 ACK 可能是 [k-4, k-1] 之间。</a:t>
            </a:r>
            <a:endParaRPr lang="en-US" altLang="zh-CN"/>
          </a:p>
        </p:txBody>
      </p:sp>
      <p:pic>
        <p:nvPicPr>
          <p:cNvPr id="4" name="图片 3" descr="截屏2021-10-31 上午11.13.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312545"/>
            <a:ext cx="10058400" cy="13652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第三章运输层 </a:t>
            </a:r>
            <a:r>
              <a:rPr lang="en-US" altLang="zh-CN">
                <a:sym typeface="+mn-ea"/>
              </a:rPr>
              <a:t>2/9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315845"/>
            <a:ext cx="10515600" cy="3861435"/>
          </a:xfrm>
        </p:spPr>
        <p:txBody>
          <a:bodyPr/>
          <a:p>
            <a:pPr marL="0" indent="0">
              <a:buNone/>
            </a:pPr>
            <a:r>
              <a:rPr lang="zh-CN" altLang="en-US"/>
              <a:t>很多同学都只写一种，事实上两种是有区别的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SR</a:t>
            </a:r>
            <a:r>
              <a:rPr lang="zh-CN" altLang="en-US"/>
              <a:t>，假设发送接受窗口大小都为</a:t>
            </a:r>
            <a:r>
              <a:rPr lang="en-US" altLang="zh-CN"/>
              <a:t>w</a:t>
            </a:r>
            <a:r>
              <a:rPr lang="zh-CN" altLang="en-US"/>
              <a:t>，序号空间</a:t>
            </a:r>
            <a:r>
              <a:rPr lang="en-US" altLang="zh-CN"/>
              <a:t>[0,k-1]</a:t>
            </a:r>
            <a:r>
              <a:rPr lang="zh-CN" altLang="en-US"/>
              <a:t>，如果接收方返回的</a:t>
            </a:r>
            <a:r>
              <a:rPr lang="en-US" altLang="zh-CN"/>
              <a:t>w</a:t>
            </a:r>
            <a:r>
              <a:rPr lang="zh-CN" altLang="en-US"/>
              <a:t>个</a:t>
            </a:r>
            <a:r>
              <a:rPr lang="en-US" altLang="zh-CN"/>
              <a:t>ACK</a:t>
            </a:r>
            <a:r>
              <a:rPr lang="zh-CN" altLang="en-US"/>
              <a:t>全部丢失，那么发送方窗口</a:t>
            </a:r>
            <a:r>
              <a:rPr lang="en-US" altLang="zh-CN"/>
              <a:t>[0,w-1]</a:t>
            </a:r>
            <a:r>
              <a:rPr lang="zh-CN" altLang="en-US"/>
              <a:t>，接收方</a:t>
            </a:r>
            <a:r>
              <a:rPr lang="en-US" altLang="zh-CN"/>
              <a:t>[w, 2w-1]</a:t>
            </a:r>
            <a:r>
              <a:rPr lang="zh-CN" altLang="en-US"/>
              <a:t>，所以 </a:t>
            </a:r>
            <a:r>
              <a:rPr lang="en-US" altLang="zh-CN"/>
              <a:t>2w-1&lt;= k-1     ====&gt; w &lt;= k/2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GBN</a:t>
            </a:r>
            <a:r>
              <a:rPr lang="zh-CN" altLang="en-US"/>
              <a:t>类似于接受窗口为 </a:t>
            </a:r>
            <a:r>
              <a:rPr lang="en-US" altLang="zh-CN"/>
              <a:t>1 </a:t>
            </a:r>
            <a:r>
              <a:rPr lang="zh-CN" altLang="en-US"/>
              <a:t>的</a:t>
            </a:r>
            <a:r>
              <a:rPr lang="en-US" altLang="zh-CN"/>
              <a:t>SR</a:t>
            </a:r>
            <a:r>
              <a:rPr lang="zh-CN" altLang="en-US"/>
              <a:t>，同样分析。</a:t>
            </a:r>
            <a:r>
              <a:rPr lang="zh-CN" altLang="en-US">
                <a:sym typeface="+mn-ea"/>
              </a:rPr>
              <a:t>如果接收方返回的</a:t>
            </a:r>
            <a:r>
              <a:rPr lang="en-US" altLang="zh-CN">
                <a:sym typeface="+mn-ea"/>
              </a:rPr>
              <a:t>w</a:t>
            </a:r>
            <a:r>
              <a:rPr lang="zh-CN" altLang="en-US">
                <a:sym typeface="+mn-ea"/>
              </a:rPr>
              <a:t>个</a:t>
            </a:r>
            <a:r>
              <a:rPr lang="en-US" altLang="zh-CN">
                <a:sym typeface="+mn-ea"/>
              </a:rPr>
              <a:t>ACK</a:t>
            </a:r>
            <a:r>
              <a:rPr lang="zh-CN" altLang="en-US">
                <a:sym typeface="+mn-ea"/>
              </a:rPr>
              <a:t>全部丢失，那么发送方窗口</a:t>
            </a:r>
            <a:r>
              <a:rPr lang="en-US" altLang="zh-CN">
                <a:sym typeface="+mn-ea"/>
              </a:rPr>
              <a:t>[0,w-1]</a:t>
            </a:r>
            <a:r>
              <a:rPr lang="zh-CN" altLang="en-US">
                <a:sym typeface="+mn-ea"/>
              </a:rPr>
              <a:t>，接收方</a:t>
            </a:r>
            <a:r>
              <a:rPr lang="en-US" altLang="zh-CN">
                <a:sym typeface="+mn-ea"/>
              </a:rPr>
              <a:t>[w]</a:t>
            </a:r>
            <a:r>
              <a:rPr lang="zh-CN" altLang="en-US">
                <a:sym typeface="+mn-ea"/>
              </a:rPr>
              <a:t>，所以 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w&lt;= k-1     ====&gt;  w &lt; k </a:t>
            </a:r>
            <a:endParaRPr lang="en-US" altLang="zh-CN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 descr="截屏2021-10-31 上午11.21.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483360"/>
            <a:ext cx="10058400" cy="7569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第三章运输层 </a:t>
            </a:r>
            <a:r>
              <a:rPr lang="en-US" altLang="zh-CN">
                <a:sym typeface="+mn-ea"/>
              </a:rPr>
              <a:t>3/9</a:t>
            </a:r>
            <a:endParaRPr lang="en-US" altLang="zh-CN"/>
          </a:p>
        </p:txBody>
      </p:sp>
      <p:pic>
        <p:nvPicPr>
          <p:cNvPr id="4" name="图片 3" descr="截屏2021-10-31 上午11.26.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2110" y="1470025"/>
            <a:ext cx="8907145" cy="50628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p>
            <a:r>
              <a:rPr lang="zh-CN" altLang="en-US">
                <a:sym typeface="+mn-ea"/>
              </a:rPr>
              <a:t>第三章运输层 </a:t>
            </a:r>
            <a:r>
              <a:rPr lang="en-US" altLang="zh-CN">
                <a:sym typeface="+mn-ea"/>
              </a:rPr>
              <a:t>4/9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7960" y="982980"/>
            <a:ext cx="10515600" cy="5875655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zh-CN" altLang="en-US"/>
              <a:t>这道题比较长，慢慢分析。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慢启动间隔？[1,6] &amp; [23,26]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2. 拥塞避免间隔？[6,16] &amp; [17,22]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3. 第</a:t>
            </a:r>
            <a:r>
              <a:rPr lang="en-US" altLang="zh-CN"/>
              <a:t>16</a:t>
            </a:r>
            <a:r>
              <a:rPr lang="zh-CN" altLang="en-US"/>
              <a:t>轮次？3个冗余ACK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4. 第</a:t>
            </a:r>
            <a:r>
              <a:rPr lang="en-US" altLang="zh-CN"/>
              <a:t>22</a:t>
            </a:r>
            <a:r>
              <a:rPr lang="zh-CN" altLang="en-US"/>
              <a:t>轮次？超时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5. 初始ssthresh？  32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6. 第</a:t>
            </a:r>
            <a:r>
              <a:rPr lang="en-US" altLang="zh-CN"/>
              <a:t>18</a:t>
            </a:r>
            <a:r>
              <a:rPr lang="zh-CN" altLang="en-US"/>
              <a:t>轮次ssthresh？ 21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7. 第</a:t>
            </a:r>
            <a:r>
              <a:rPr lang="en-US" altLang="zh-CN"/>
              <a:t>24</a:t>
            </a:r>
            <a:r>
              <a:rPr lang="zh-CN" altLang="en-US"/>
              <a:t>轮次ssthresh？14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8. 第</a:t>
            </a:r>
            <a:r>
              <a:rPr lang="en-US" altLang="zh-CN"/>
              <a:t>70</a:t>
            </a:r>
            <a:r>
              <a:rPr lang="zh-CN" altLang="en-US"/>
              <a:t>个报文段什么时候？70 = 1+2+4+8+16+32+7 第7个轮次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9. 第</a:t>
            </a:r>
            <a:r>
              <a:rPr lang="en-US" altLang="zh-CN"/>
              <a:t>26</a:t>
            </a:r>
            <a:r>
              <a:rPr lang="zh-CN" altLang="en-US"/>
              <a:t>轮冗余</a:t>
            </a:r>
            <a:r>
              <a:rPr lang="en-US" altLang="zh-CN"/>
              <a:t>ACK</a:t>
            </a:r>
            <a:r>
              <a:rPr lang="zh-CN" altLang="en-US"/>
              <a:t>，则</a:t>
            </a:r>
            <a:r>
              <a:rPr lang="en-US" altLang="zh-CN"/>
              <a:t>cwnd</a:t>
            </a:r>
            <a:r>
              <a:rPr lang="zh-CN" altLang="en-US"/>
              <a:t>和</a:t>
            </a:r>
            <a:r>
              <a:rPr lang="en-US" altLang="zh-CN"/>
              <a:t>ssthresh</a:t>
            </a:r>
            <a:r>
              <a:rPr lang="zh-CN" altLang="en-US"/>
              <a:t>？</a:t>
            </a:r>
            <a:r>
              <a:rPr lang="en-US" altLang="zh-CN"/>
              <a:t>8/2+3 = </a:t>
            </a:r>
            <a:r>
              <a:rPr lang="zh-CN" altLang="en-US"/>
              <a:t>7, </a:t>
            </a:r>
            <a:r>
              <a:rPr lang="en-US" altLang="zh-CN"/>
              <a:t>8/2 = </a:t>
            </a:r>
            <a:r>
              <a:rPr lang="zh-CN" altLang="en-US"/>
              <a:t>4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10. </a:t>
            </a:r>
            <a:r>
              <a:rPr lang="en-US" altLang="zh-CN"/>
              <a:t>Tahoe</a:t>
            </a:r>
            <a:r>
              <a:rPr lang="zh-CN" altLang="en-US"/>
              <a:t>第</a:t>
            </a:r>
            <a:r>
              <a:rPr lang="en-US" altLang="zh-CN"/>
              <a:t>19</a:t>
            </a:r>
            <a:r>
              <a:rPr lang="zh-CN" altLang="en-US"/>
              <a:t>轮</a:t>
            </a:r>
            <a:r>
              <a:rPr lang="en-US" altLang="zh-CN"/>
              <a:t>cwnd</a:t>
            </a:r>
            <a:r>
              <a:rPr lang="zh-CN" altLang="en-US"/>
              <a:t>和</a:t>
            </a:r>
            <a:r>
              <a:rPr lang="en-US" altLang="zh-CN"/>
              <a:t>ssthresh</a:t>
            </a:r>
            <a:r>
              <a:rPr lang="zh-CN" altLang="en-US"/>
              <a:t>？</a:t>
            </a:r>
            <a:r>
              <a:rPr lang="en-US" altLang="zh-CN"/>
              <a:t>1*2*2</a:t>
            </a:r>
            <a:r>
              <a:rPr lang="zh-CN" altLang="en-US"/>
              <a:t>=4,ssthresh = 21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11. Tahoe</a:t>
            </a:r>
            <a:r>
              <a:rPr lang="zh-CN" altLang="en-US"/>
              <a:t>第</a:t>
            </a:r>
            <a:r>
              <a:rPr lang="en-US" altLang="zh-CN"/>
              <a:t>17-22</a:t>
            </a:r>
            <a:r>
              <a:rPr lang="zh-CN" altLang="en-US"/>
              <a:t>发送分组？</a:t>
            </a:r>
            <a:r>
              <a:rPr lang="en-US" altLang="zh-CN"/>
              <a:t>1+2+4+8+16+21 = 52</a:t>
            </a:r>
            <a:endParaRPr lang="en-US" altLang="zh-CN"/>
          </a:p>
        </p:txBody>
      </p:sp>
      <p:pic>
        <p:nvPicPr>
          <p:cNvPr id="4" name="图片 3" descr="截屏2021-10-31 上午11.28.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8365" y="69850"/>
            <a:ext cx="6086475" cy="46418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第三章运输层 </a:t>
            </a:r>
            <a:r>
              <a:rPr lang="en-US" altLang="zh-CN">
                <a:sym typeface="+mn-ea"/>
              </a:rPr>
              <a:t>5/9</a:t>
            </a:r>
            <a:endParaRPr lang="en-US" altLang="zh-CN"/>
          </a:p>
        </p:txBody>
      </p:sp>
      <p:pic>
        <p:nvPicPr>
          <p:cNvPr id="3" name="图片 2" descr="截屏2021-11-03 下午11.39.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691005"/>
            <a:ext cx="10564495" cy="27946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33015" y="5098415"/>
            <a:ext cx="2929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BBB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第三章运输层 </a:t>
            </a:r>
            <a:r>
              <a:rPr lang="en-US" altLang="zh-CN">
                <a:sym typeface="+mn-ea"/>
              </a:rPr>
              <a:t>6/9</a:t>
            </a:r>
            <a:endParaRPr lang="en-US" altLang="zh-CN"/>
          </a:p>
        </p:txBody>
      </p:sp>
      <p:pic>
        <p:nvPicPr>
          <p:cNvPr id="3" name="图片 2" descr="截屏2021-11-03 下午11.39.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775" y="1396365"/>
            <a:ext cx="8594725" cy="54806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424545" y="3025140"/>
            <a:ext cx="2929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C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第三章运输层 </a:t>
            </a:r>
            <a:r>
              <a:rPr lang="en-US" altLang="zh-CN">
                <a:sym typeface="+mn-ea"/>
              </a:rPr>
              <a:t>7/9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8424545" y="3025140"/>
            <a:ext cx="2929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B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4" name="图片 3" descr="截屏2021-11-03 下午11.41.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760" y="1397000"/>
            <a:ext cx="11702415" cy="14376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60" y="2834640"/>
            <a:ext cx="4622165" cy="4284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第三章运输层 </a:t>
            </a:r>
            <a:r>
              <a:rPr lang="en-US" altLang="zh-CN">
                <a:sym typeface="+mn-ea"/>
              </a:rPr>
              <a:t>8/9</a:t>
            </a:r>
            <a:endParaRPr lang="en-US" altLang="zh-CN"/>
          </a:p>
        </p:txBody>
      </p:sp>
      <p:pic>
        <p:nvPicPr>
          <p:cNvPr id="3" name="图片 2" descr="截屏2021-11-03 下午11.41.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910" y="1314450"/>
            <a:ext cx="11402695" cy="43668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06445" y="5970905"/>
            <a:ext cx="2566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DDC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第三章运输层 </a:t>
            </a:r>
            <a:r>
              <a:rPr lang="en-US" altLang="zh-CN">
                <a:sym typeface="+mn-ea"/>
              </a:rPr>
              <a:t>9/9</a:t>
            </a:r>
            <a:endParaRPr lang="en-US" altLang="zh-CN"/>
          </a:p>
        </p:txBody>
      </p:sp>
      <p:pic>
        <p:nvPicPr>
          <p:cNvPr id="4" name="图片 3" descr="截屏2021-11-03 下午11.50.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282700"/>
            <a:ext cx="9711055" cy="468884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67765" y="4408170"/>
            <a:ext cx="493395" cy="39497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167765" y="3004820"/>
            <a:ext cx="493395" cy="39497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答题和复习时注意的点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仔细看题，</a:t>
            </a:r>
            <a:r>
              <a:rPr lang="zh-CN" altLang="en-US">
                <a:solidFill>
                  <a:srgbClr val="FF0000"/>
                </a:solidFill>
              </a:rPr>
              <a:t>不</a:t>
            </a:r>
            <a:r>
              <a:rPr lang="zh-CN" altLang="en-US">
                <a:solidFill>
                  <a:srgbClr val="C00000"/>
                </a:solidFill>
              </a:rPr>
              <a:t>要漏写一题多问的题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答案不是越多越好，要切中要害，</a:t>
            </a:r>
            <a:r>
              <a:rPr lang="zh-CN" altLang="en-US">
                <a:solidFill>
                  <a:srgbClr val="C00000"/>
                </a:solidFill>
              </a:rPr>
              <a:t>简洁</a:t>
            </a:r>
            <a:r>
              <a:rPr lang="zh-CN" altLang="en-US"/>
              <a:t>有力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学会排版</a:t>
            </a:r>
            <a:r>
              <a:rPr lang="zh-CN" altLang="en-US">
                <a:solidFill>
                  <a:srgbClr val="C00000"/>
                </a:solidFill>
              </a:rPr>
              <a:t>工整</a:t>
            </a:r>
            <a:r>
              <a:rPr lang="zh-CN" altLang="en-US"/>
              <a:t>，不然真的会失去看的欲望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4. </a:t>
            </a:r>
            <a:r>
              <a:rPr lang="zh-CN" altLang="en-US"/>
              <a:t>让答案</a:t>
            </a:r>
            <a:r>
              <a:rPr lang="zh-CN" altLang="en-US">
                <a:solidFill>
                  <a:srgbClr val="C00000"/>
                </a:solidFill>
              </a:rPr>
              <a:t>显眼</a:t>
            </a:r>
            <a:r>
              <a:rPr lang="zh-CN" altLang="en-US"/>
              <a:t>，减少错改的可能性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5. </a:t>
            </a:r>
            <a:r>
              <a:rPr lang="zh-CN" altLang="en-US"/>
              <a:t>即使不会也</a:t>
            </a:r>
            <a:r>
              <a:rPr lang="zh-CN" altLang="en-US">
                <a:solidFill>
                  <a:srgbClr val="C00000"/>
                </a:solidFill>
              </a:rPr>
              <a:t>不要留空</a:t>
            </a:r>
            <a:endParaRPr lang="zh-CN" altLang="en-US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C00000"/>
                </a:solidFill>
              </a:rPr>
              <a:t>6. </a:t>
            </a:r>
            <a:r>
              <a:rPr lang="zh-CN" altLang="en-US">
                <a:solidFill>
                  <a:srgbClr val="C00000"/>
                </a:solidFill>
              </a:rPr>
              <a:t>最多提前半小时交卷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复习：和讲义一起看书，重做作业和</a:t>
            </a:r>
            <a:r>
              <a:rPr lang="en-US" altLang="zh-CN"/>
              <a:t>bb</a:t>
            </a:r>
            <a:r>
              <a:rPr lang="zh-CN" altLang="en-US"/>
              <a:t>平台上的测验，梳理知识点。可以采用自己编写思维导图的方式帮助你记忆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>
                <a:sym typeface="+mn-ea"/>
              </a:rPr>
              <a:t>计算机网络期中习题课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20000"/>
          </a:bodyPr>
          <a:p>
            <a:r>
              <a:rPr lang="zh-CN" altLang="en-US"/>
              <a:t>朱映</a:t>
            </a:r>
            <a:endParaRPr lang="zh-CN" altLang="en-US"/>
          </a:p>
          <a:p>
            <a:fld id="{BB962C8B-B14F-4D97-AF65-F5344CB8AC3E}" type="datetime3">
              <a:rPr lang="zh-CN" altLang="en-US"/>
            </a:fld>
            <a:endParaRPr lang="zh-CN" altLang="en-US"/>
          </a:p>
          <a:p>
            <a:r>
              <a:rPr lang="zh-CN" altLang="en-US"/>
              <a:t>主要内容：</a:t>
            </a:r>
            <a:r>
              <a:rPr lang="zh-CN" altLang="en-US">
                <a:sym typeface="+mn-ea"/>
              </a:rPr>
              <a:t>平时作业错题、</a:t>
            </a:r>
            <a:r>
              <a:rPr lang="zh-CN" altLang="en-US"/>
              <a:t>讲义、习题、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第一章因特网 </a:t>
            </a:r>
            <a:r>
              <a:rPr lang="en-US" altLang="zh-CN"/>
              <a:t>1/3</a:t>
            </a:r>
            <a:endParaRPr lang="en-US" altLang="zh-CN"/>
          </a:p>
        </p:txBody>
      </p:sp>
      <p:pic>
        <p:nvPicPr>
          <p:cNvPr id="3" name="图片 2" descr="截屏2021-11-03 下午11.31.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9010" y="1381760"/>
            <a:ext cx="10168890" cy="40189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029460" y="5400675"/>
            <a:ext cx="22237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C       B        B       C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第一章因特网 </a:t>
            </a:r>
            <a:r>
              <a:rPr lang="en-US" altLang="zh-CN"/>
              <a:t>2/3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截屏2021-10-31 下午5.09.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383030"/>
            <a:ext cx="10058400" cy="1473835"/>
          </a:xfrm>
          <a:prstGeom prst="rect">
            <a:avLst/>
          </a:prstGeom>
        </p:spPr>
      </p:pic>
      <p:pic>
        <p:nvPicPr>
          <p:cNvPr id="5" name="图片 4" descr="截屏2021-10-31 下午5.09.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85" y="3114675"/>
            <a:ext cx="7569835" cy="1485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第一章因特网 </a:t>
            </a:r>
            <a:r>
              <a:rPr lang="en-US" altLang="zh-CN"/>
              <a:t>3/3</a:t>
            </a:r>
            <a:endParaRPr lang="en-US" altLang="zh-CN"/>
          </a:p>
        </p:txBody>
      </p:sp>
      <p:pic>
        <p:nvPicPr>
          <p:cNvPr id="6" name="图片 5" descr="截屏2021-10-31 下午5.13.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7765" y="1257300"/>
            <a:ext cx="10058400" cy="1398905"/>
          </a:xfrm>
          <a:prstGeom prst="rect">
            <a:avLst/>
          </a:prstGeom>
        </p:spPr>
      </p:pic>
      <p:pic>
        <p:nvPicPr>
          <p:cNvPr id="7" name="图片 6" descr="截屏2021-10-31 下午5.14.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765" y="2641600"/>
            <a:ext cx="9855835" cy="1282700"/>
          </a:xfrm>
          <a:prstGeom prst="rect">
            <a:avLst/>
          </a:prstGeom>
        </p:spPr>
      </p:pic>
      <p:pic>
        <p:nvPicPr>
          <p:cNvPr id="8" name="图片 7" descr="截屏2021-10-31 下午5.14.37"/>
          <p:cNvPicPr>
            <a:picLocks noChangeAspect="1"/>
          </p:cNvPicPr>
          <p:nvPr/>
        </p:nvPicPr>
        <p:blipFill>
          <a:blip r:embed="rId3"/>
          <a:srcRect t="11056" b="7606"/>
          <a:stretch>
            <a:fillRect/>
          </a:stretch>
        </p:blipFill>
        <p:spPr>
          <a:xfrm>
            <a:off x="1167765" y="3924300"/>
            <a:ext cx="9170035" cy="2933700"/>
          </a:xfrm>
          <a:prstGeom prst="rect">
            <a:avLst/>
          </a:prstGeom>
        </p:spPr>
      </p:pic>
      <p:pic>
        <p:nvPicPr>
          <p:cNvPr id="9" name="图片 8" descr="截屏2021-10-31 下午5.17.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105" y="0"/>
            <a:ext cx="7427595" cy="5930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第二章应用层</a:t>
            </a:r>
            <a:r>
              <a:rPr lang="zh-CN" altLang="en-US"/>
              <a:t> </a:t>
            </a:r>
            <a:r>
              <a:rPr lang="en-US" altLang="zh-CN"/>
              <a:t>1/4</a:t>
            </a:r>
            <a:endParaRPr lang="en-US" altLang="zh-CN"/>
          </a:p>
        </p:txBody>
      </p:sp>
      <p:pic>
        <p:nvPicPr>
          <p:cNvPr id="4" name="图片 3" descr="截屏2021-10-31 上午10.59.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4685" y="2454910"/>
            <a:ext cx="10881995" cy="35979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69010" y="1689100"/>
            <a:ext cx="2656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P8</a:t>
            </a:r>
            <a:endParaRPr lang="en-US" altLang="zh-C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第二章应用层 </a:t>
            </a:r>
            <a:r>
              <a:rPr lang="en-US" altLang="zh-CN"/>
              <a:t>2/4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忽略发送时间。在第七题的基础上又请求了8个对象。</a:t>
            </a:r>
            <a:endParaRPr lang="en-US" altLang="zh-CN"/>
          </a:p>
          <a:p>
            <a:r>
              <a:rPr lang="en-US" altLang="zh-CN"/>
              <a:t>a.根据题目叙述，2*8RTT0 </a:t>
            </a:r>
            <a:endParaRPr lang="en-US" altLang="zh-CN"/>
          </a:p>
          <a:p>
            <a:r>
              <a:rPr lang="en-US" altLang="zh-CN"/>
              <a:t>b.五个并行但非持续HTTP，所以其中5个对象可以并行传输，时间为2RTT0，剩下3个同理为2RTT0。 </a:t>
            </a:r>
            <a:endParaRPr lang="en-US" altLang="zh-CN"/>
          </a:p>
          <a:p>
            <a:r>
              <a:rPr lang="en-US" altLang="zh-CN"/>
              <a:t>c.考虑</a:t>
            </a:r>
            <a:r>
              <a:rPr lang="en-US" altLang="zh-CN" b="1" i="1"/>
              <a:t>流水线与非流水线</a:t>
            </a:r>
            <a:r>
              <a:rPr lang="en-US" altLang="zh-CN"/>
              <a:t>的情况。</a:t>
            </a:r>
            <a:endParaRPr lang="en-US" altLang="zh-CN"/>
          </a:p>
          <a:p>
            <a:pPr lvl="1"/>
            <a:r>
              <a:rPr lang="en-US" altLang="zh-CN"/>
              <a:t>流水线情况(大多数默认情况下):可在一个RTT时间内请求所有引用对象。因此需要一个RTT0。</a:t>
            </a:r>
            <a:endParaRPr lang="en-US" altLang="zh-CN"/>
          </a:p>
          <a:p>
            <a:pPr lvl="1"/>
            <a:r>
              <a:rPr lang="en-US" altLang="zh-CN"/>
              <a:t>非流水</a:t>
            </a:r>
            <a:r>
              <a:rPr lang="zh-CN" altLang="en-US"/>
              <a:t>线</a:t>
            </a:r>
            <a:r>
              <a:rPr lang="en-US" altLang="zh-CN"/>
              <a:t>情况:请求每个对象用时1个RTT。因此8个对象需要8个RTT0。 最后与第七题答案相加即可。</a:t>
            </a:r>
            <a:endParaRPr lang="en-US" altLang="zh-CN"/>
          </a:p>
          <a:p>
            <a:pPr lvl="1"/>
            <a:r>
              <a:rPr lang="zh-CN" altLang="en-US"/>
              <a:t>大部分同学都没有考虑完全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第二章应用层 </a:t>
            </a:r>
            <a:r>
              <a:rPr lang="en-US" altLang="zh-CN"/>
              <a:t>3/4</a:t>
            </a:r>
            <a:endParaRPr lang="en-US" altLang="zh-CN"/>
          </a:p>
        </p:txBody>
      </p:sp>
      <p:sp>
        <p:nvSpPr>
          <p:cNvPr id="4" name="内容占位符 3"/>
          <p:cNvSpPr/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截屏2021-11-03 下午11.34.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7225" y="1330960"/>
            <a:ext cx="10857865" cy="55270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29095" y="541020"/>
            <a:ext cx="9823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CCDAD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第二章应用层 </a:t>
            </a:r>
            <a:r>
              <a:rPr lang="en-US" altLang="zh-CN"/>
              <a:t>4/4</a:t>
            </a:r>
            <a:endParaRPr lang="en-US" altLang="zh-CN"/>
          </a:p>
        </p:txBody>
      </p:sp>
      <p:pic>
        <p:nvPicPr>
          <p:cNvPr id="5" name="图片 4" descr="截屏2021-11-03 下午11.36.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130" y="1758315"/>
            <a:ext cx="11360785" cy="33413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61005" y="5361940"/>
            <a:ext cx="3027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CD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1495</Words>
  <Application>WPS 演示</Application>
  <PresentationFormat>宽屏</PresentationFormat>
  <Paragraphs>105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Arial</vt:lpstr>
      <vt:lpstr>方正书宋_GBK</vt:lpstr>
      <vt:lpstr>Wingdings</vt:lpstr>
      <vt:lpstr>宋体</vt:lpstr>
      <vt:lpstr>汉仪书宋二KW</vt:lpstr>
      <vt:lpstr>Calibri Light</vt:lpstr>
      <vt:lpstr>Helvetica Neue</vt:lpstr>
      <vt:lpstr>Calibri</vt:lpstr>
      <vt:lpstr>微软雅黑</vt:lpstr>
      <vt:lpstr>汉仪旗黑</vt:lpstr>
      <vt:lpstr>Arial Unicode MS</vt:lpstr>
      <vt:lpstr>Office 主题</vt:lpstr>
      <vt:lpstr>计算机网络期中习题课签到时间</vt:lpstr>
      <vt:lpstr>计算机网络期中习题课</vt:lpstr>
      <vt:lpstr>第一章因特网 1/3</vt:lpstr>
      <vt:lpstr>第一章因特网 2/3</vt:lpstr>
      <vt:lpstr>第一章因特网 3/3</vt:lpstr>
      <vt:lpstr>第二章应用层 1/4</vt:lpstr>
      <vt:lpstr>第二章应用层 2/4</vt:lpstr>
      <vt:lpstr>第二章应用层 3/4</vt:lpstr>
      <vt:lpstr>第二章应用层 4/4</vt:lpstr>
      <vt:lpstr>第三章运输层 1/9</vt:lpstr>
      <vt:lpstr>第三章运输层 2/9</vt:lpstr>
      <vt:lpstr>第三章运输层 3/9</vt:lpstr>
      <vt:lpstr>第三章运输层 4/9</vt:lpstr>
      <vt:lpstr>第三章运输层 5/9</vt:lpstr>
      <vt:lpstr>第三章运输层 6/9</vt:lpstr>
      <vt:lpstr>第三章运输层 7/9</vt:lpstr>
      <vt:lpstr>第三章运输层 8/9</vt:lpstr>
      <vt:lpstr>第三章运输层 9/9</vt:lpstr>
      <vt:lpstr>答题和复习时注意的点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isaaczhu</dc:creator>
  <cp:lastModifiedBy>isaaczhu</cp:lastModifiedBy>
  <cp:revision>6</cp:revision>
  <dcterms:created xsi:type="dcterms:W3CDTF">2021-11-04T12:37:52Z</dcterms:created>
  <dcterms:modified xsi:type="dcterms:W3CDTF">2021-11-04T12:37:52Z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2052-3.9.1.6202</vt:lpwstr>
  </property>
</Properties>
</file>